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5AAC2-5ADE-4D51-91CE-2BB5A327DF93}" type="datetimeFigureOut">
              <a:rPr lang="en-US" smtClean="0"/>
              <a:t>22-Mar-19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7A2D9F-0E28-4321-8B41-F2F5D701F80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Leadership is defined as the art of persuading a follower to do the activities that have been set as goals by the leader. The leader's role is therefore to direct the behavior of an individual towards achieving the desired goal. An ethical leader is considered as a primary factor in managing the reputation of an organization in the external environment</a:t>
            </a:r>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leaders tend to be people-oriented and are aware of the impacts their decisions have on others. Ethical leaders, therefore, use their power and positions to serve the best interests of their followers instead of serving their self-interests. This brings a win for both the employees and the organization. Ethical leadership creates a commitment both intellectual and emotional, between the leaders and their followers hence making both parties responsible in pursuing the common goals. </a:t>
            </a:r>
          </a:p>
          <a:p>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leadership calls for ethical leaders. Ethical leaders ensure that ethical practices and standards are carried and observed throughout the organization. Ethical leadership brings positive outcomes and reduces the risk of negative outcomes. Leadership is, therefore, the most important pivotal point in an ethical system customized to support ethical conduct. </a:t>
            </a:r>
          </a:p>
          <a:p>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Managers act as role models to subordinates, and therefore as leaders, they should behave in a certain way as expected in order to earn respect from their followers. If leadership cannot be trusted, there will be communication failures and employee productivity declines </a:t>
            </a:r>
            <a:r>
              <a:rPr lang="en-US" dirty="0" smtClean="0"/>
              <a:t>(</a:t>
            </a:r>
            <a:r>
              <a:rPr lang="en-US" dirty="0" err="1" smtClean="0"/>
              <a:t>Reiley</a:t>
            </a:r>
            <a:r>
              <a:rPr lang="en-US" dirty="0" smtClean="0"/>
              <a:t> &amp; Jacobs, 2016)</a:t>
            </a:r>
            <a:r>
              <a:rPr lang="en-US" sz="1200" kern="1200" dirty="0" smtClean="0">
                <a:solidFill>
                  <a:schemeClr val="tx1"/>
                </a:solidFill>
                <a:latin typeface="+mn-lt"/>
                <a:ea typeface="+mn-ea"/>
                <a:cs typeface="+mn-cs"/>
              </a:rPr>
              <a:t>. Promotions to management careers will also be blocked hence creating adverse consequences to the whole organization. </a:t>
            </a:r>
          </a:p>
          <a:p>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Ethical behavior and professionalism provide numerous benefits to individuals, employees, and society as a whole. Employee’s career and performance in the workplace is impacted. Individual trust and attitude towards themselves and others are also impacted positively by ethical leadership</a:t>
            </a:r>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Ethical leadership behavior is associated with a high level of commitment to the organization. Leaders who exhibit ethical behaviors are expected to highly consider the needs and rights of their employees and treat them fairly. </a:t>
            </a:r>
          </a:p>
          <a:p>
            <a:r>
              <a:rPr lang="en-US" sz="1200" kern="1200" dirty="0" smtClean="0">
                <a:solidFill>
                  <a:schemeClr val="tx1"/>
                </a:solidFill>
                <a:latin typeface="+mn-lt"/>
                <a:ea typeface="+mn-ea"/>
                <a:cs typeface="+mn-cs"/>
              </a:rPr>
              <a:t>Ethical behaviors at the workplace will enable employees to build confidence in the workplace relationships; hence they can share their ideas and private information easily.</a:t>
            </a:r>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According to the article, in order for employees to perceive ethical leadership, the leaders are required to carry their personal lives in an ethical manner, treat employees fairly and be trustworthy. The article introduces two components of an ethical leader; the moral person and the moral manager. </a:t>
            </a:r>
          </a:p>
          <a:p>
            <a:r>
              <a:rPr lang="en-US" sz="1200" kern="1200" dirty="0" smtClean="0">
                <a:solidFill>
                  <a:schemeClr val="tx1"/>
                </a:solidFill>
                <a:latin typeface="+mn-lt"/>
                <a:ea typeface="+mn-ea"/>
                <a:cs typeface="+mn-cs"/>
              </a:rPr>
              <a:t>The dangers of unethical behaviors are highlighted in the article; hence employees and the managers need to care about ethical leadership. </a:t>
            </a:r>
          </a:p>
          <a:p>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followers to develop trust in a leader, the ethical principles should be developed and enforced by the leaders themselves.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While pursuing the long term organizational wellbeing and sustainability, the leaders should observe ethical behaviors in order to create trustworthiness hence optimize the best interests for the stakeholders and society as a whole.</a:t>
            </a:r>
          </a:p>
          <a:p>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Leaders should manage and maintain ethical standards and lead their followers in exercising ethical behaviors. </a:t>
            </a:r>
          </a:p>
          <a:p>
            <a:r>
              <a:rPr lang="en-US" sz="1200" kern="1200" dirty="0" smtClean="0">
                <a:solidFill>
                  <a:schemeClr val="tx1"/>
                </a:solidFill>
                <a:latin typeface="+mn-lt"/>
                <a:ea typeface="+mn-ea"/>
                <a:cs typeface="+mn-cs"/>
              </a:rPr>
              <a:t>Leaders must have and demonstrate trustworthiness and ethical behaviors to enable them to perform effectively towards maximizing social responsibility and effective global business environment</a:t>
            </a:r>
            <a:endParaRPr lang="en-US" dirty="0"/>
          </a:p>
        </p:txBody>
      </p:sp>
      <p:sp>
        <p:nvSpPr>
          <p:cNvPr id="4" name="Slide Number Placeholder 3"/>
          <p:cNvSpPr>
            <a:spLocks noGrp="1"/>
          </p:cNvSpPr>
          <p:nvPr>
            <p:ph type="sldNum" sz="quarter" idx="10"/>
          </p:nvPr>
        </p:nvSpPr>
        <p:spPr/>
        <p:txBody>
          <a:bodyPr/>
          <a:lstStyle/>
          <a:p>
            <a:fld id="{3A7A2D9F-0E28-4321-8B41-F2F5D701F80C}"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0E1C88-9293-4B9F-889E-4A70D47D1B9F}"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E1C88-9293-4B9F-889E-4A70D47D1B9F}"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E1C88-9293-4B9F-889E-4A70D47D1B9F}"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0E1C88-9293-4B9F-889E-4A70D47D1B9F}"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0E1C88-9293-4B9F-889E-4A70D47D1B9F}" type="datetimeFigureOut">
              <a:rPr lang="en-US" smtClean="0"/>
              <a:t>22-Mar-19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0E1C88-9293-4B9F-889E-4A70D47D1B9F}" type="datetimeFigureOut">
              <a:rPr lang="en-US" smtClean="0"/>
              <a:t>22-Mar-19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0E1C88-9293-4B9F-889E-4A70D47D1B9F}" type="datetimeFigureOut">
              <a:rPr lang="en-US" smtClean="0"/>
              <a:t>22-Mar-19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E1C88-9293-4B9F-889E-4A70D47D1B9F}"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E1C88-9293-4B9F-889E-4A70D47D1B9F}"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E1C88-9293-4B9F-889E-4A70D47D1B9F}"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E1C88-9293-4B9F-889E-4A70D47D1B9F}"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536EE-670D-46E0-95B9-040540905B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0E1C88-9293-4B9F-889E-4A70D47D1B9F}" type="datetimeFigureOut">
              <a:rPr lang="en-US" smtClean="0"/>
              <a:t>22-Mar-19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536EE-670D-46E0-95B9-040540905B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Name </a:t>
            </a:r>
            <a:endParaRPr lang="en-US" dirty="0"/>
          </a:p>
        </p:txBody>
      </p:sp>
      <p:sp>
        <p:nvSpPr>
          <p:cNvPr id="3" name="Subtitle 2"/>
          <p:cNvSpPr>
            <a:spLocks noGrp="1"/>
          </p:cNvSpPr>
          <p:nvPr>
            <p:ph type="subTitle" idx="1"/>
          </p:nvPr>
        </p:nvSpPr>
        <p:spPr/>
        <p:txBody>
          <a:bodyPr/>
          <a:lstStyle/>
          <a:p>
            <a:r>
              <a:rPr lang="en-US" dirty="0" smtClean="0"/>
              <a:t>Ethics and Leadership</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Introduction</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a:t>Leadership concepts particularly ethical leadership will </a:t>
            </a:r>
            <a:r>
              <a:rPr lang="en-US" dirty="0" smtClean="0"/>
              <a:t>help provide </a:t>
            </a:r>
            <a:r>
              <a:rPr lang="en-US" dirty="0"/>
              <a:t>an understanding of the relationship of leadership, trust and ethics.</a:t>
            </a:r>
          </a:p>
          <a:p>
            <a:pPr>
              <a:buNone/>
            </a:pPr>
            <a:r>
              <a:rPr lang="en-US" dirty="0"/>
              <a:t>The presentation will discuss the following areas.</a:t>
            </a:r>
          </a:p>
          <a:p>
            <a:pPr marL="514350" lvl="0" indent="-514350">
              <a:buFont typeface="+mj-lt"/>
              <a:buAutoNum type="arabicParenR"/>
            </a:pPr>
            <a:r>
              <a:rPr lang="en-US" dirty="0"/>
              <a:t>Definition of leadership</a:t>
            </a:r>
          </a:p>
          <a:p>
            <a:pPr marL="514350" lvl="0" indent="-514350">
              <a:buFont typeface="+mj-lt"/>
              <a:buAutoNum type="arabicParenR"/>
            </a:pPr>
            <a:r>
              <a:rPr lang="en-US" dirty="0"/>
              <a:t>In what manner do leader serve as role models (better or worse) for ethical behavior.</a:t>
            </a:r>
          </a:p>
          <a:p>
            <a:pPr marL="514350" lvl="0" indent="-514350">
              <a:buFont typeface="+mj-lt"/>
              <a:buAutoNum type="arabicParenR"/>
            </a:pPr>
            <a:r>
              <a:rPr lang="en-US" dirty="0"/>
              <a:t>Concept of trustworthiness has on the level of trust in organizational leadership.</a:t>
            </a:r>
          </a:p>
          <a:p>
            <a:pPr marL="514350" lvl="0" indent="-514350">
              <a:buFont typeface="+mj-lt"/>
              <a:buAutoNum type="arabicParenR"/>
            </a:pPr>
            <a:r>
              <a:rPr lang="en-US" dirty="0" smtClean="0"/>
              <a:t>The </a:t>
            </a:r>
            <a:r>
              <a:rPr lang="en-US" dirty="0"/>
              <a:t>impact that leadership behavior can have on individuals, organizations, and society</a:t>
            </a:r>
          </a:p>
          <a:p>
            <a:pPr marL="514350" lvl="0" indent="-514350">
              <a:buFont typeface="+mj-lt"/>
              <a:buAutoNum type="arabicParenR"/>
            </a:pPr>
            <a:r>
              <a:rPr lang="en-US" dirty="0"/>
              <a:t>Correlations that exist between leadership, trustworthiness, and ethics.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Definition of Leadership</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Ethical leadership, as defined by Brown et al. (2005, p. 120), is ‘‘the demonstration of normatively appropriate conduct through personal actions and interpersonal relationships, and the promotion of such conduct to followers through two-way communication, reinforcement, and </a:t>
            </a:r>
            <a:r>
              <a:rPr lang="en-US" dirty="0" smtClean="0"/>
              <a:t>decision-making’’  (Brown et al, 2005)</a:t>
            </a:r>
            <a:endParaRPr lang="en-US" dirty="0"/>
          </a:p>
          <a:p>
            <a:r>
              <a:rPr lang="en-US" dirty="0" err="1"/>
              <a:t>Gini</a:t>
            </a:r>
            <a:r>
              <a:rPr lang="en-US" dirty="0"/>
              <a:t> (1998) and </a:t>
            </a:r>
            <a:r>
              <a:rPr lang="en-US" dirty="0" err="1"/>
              <a:t>Kanungo</a:t>
            </a:r>
            <a:r>
              <a:rPr lang="en-US" dirty="0"/>
              <a:t> (2001) define ethical leaders as those who utilize their power and influence to serve the best interest of their followers and avoid harming others by respecting the rights of all those </a:t>
            </a:r>
            <a:r>
              <a:rPr lang="en-US" dirty="0" smtClean="0"/>
              <a:t>involved(</a:t>
            </a:r>
            <a:r>
              <a:rPr lang="en-US" dirty="0" err="1"/>
              <a:t>Gini</a:t>
            </a:r>
            <a:r>
              <a:rPr lang="en-US" dirty="0"/>
              <a:t>, </a:t>
            </a:r>
            <a:r>
              <a:rPr lang="en-US" dirty="0" smtClean="0"/>
              <a:t>1997</a:t>
            </a:r>
            <a:r>
              <a:rPr lang="en-US" dirty="0"/>
              <a:t>). </a:t>
            </a:r>
          </a:p>
          <a:p>
            <a:r>
              <a:rPr lang="en-US" dirty="0" err="1"/>
              <a:t>Bandura</a:t>
            </a:r>
            <a:r>
              <a:rPr lang="en-US" dirty="0"/>
              <a:t> ( 1986,1991, 1999) pointed out that according to the moral disengagement theory, “people have set moral standards, which, if violated, will lead to personal discomfort and/or self-condemnation. However, people can avoid discomfort and self-condemnation by disassociating from the negative consequences of their behaviors</a:t>
            </a:r>
            <a:r>
              <a:rPr lang="en-US" dirty="0" smtClean="0"/>
              <a:t>” (</a:t>
            </a:r>
            <a:r>
              <a:rPr lang="en-US" dirty="0" err="1" smtClean="0"/>
              <a:t>Bandura</a:t>
            </a:r>
            <a:r>
              <a:rPr lang="en-US" dirty="0"/>
              <a:t>, </a:t>
            </a:r>
            <a:r>
              <a:rPr lang="en-US" dirty="0" smtClean="0"/>
              <a:t>1999) .</a:t>
            </a: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Leadership cont’d</a:t>
            </a:r>
            <a:endParaRPr lang="en-US" dirty="0"/>
          </a:p>
        </p:txBody>
      </p:sp>
      <p:sp>
        <p:nvSpPr>
          <p:cNvPr id="3" name="Content Placeholder 2"/>
          <p:cNvSpPr>
            <a:spLocks noGrp="1"/>
          </p:cNvSpPr>
          <p:nvPr>
            <p:ph idx="1"/>
          </p:nvPr>
        </p:nvSpPr>
        <p:spPr/>
        <p:txBody>
          <a:bodyPr>
            <a:normAutofit fontScale="25000" lnSpcReduction="20000"/>
          </a:bodyPr>
          <a:lstStyle/>
          <a:p>
            <a:pPr>
              <a:lnSpc>
                <a:spcPct val="220000"/>
              </a:lnSpc>
            </a:pPr>
            <a:r>
              <a:rPr lang="en-US" sz="4800" dirty="0">
                <a:latin typeface="Times New Roman" panose="02020603050405020304" pitchFamily="18" charset="0"/>
                <a:cs typeface="Times New Roman" panose="02020603050405020304" pitchFamily="18" charset="0"/>
              </a:rPr>
              <a:t>Trevino and Nelson (2011) stated that ethical leadership has two components; the moral manager component and the moral person component. The moral person component shows how an ethical leader is likely to behave. The moral manager component illustrates the transactional efforts of a leader in conveying the ethical conduct among the subordinates (</a:t>
            </a:r>
            <a:r>
              <a:rPr lang="en-US" sz="4800" dirty="0" err="1">
                <a:latin typeface="Times New Roman" panose="02020603050405020304" pitchFamily="18" charset="0"/>
                <a:cs typeface="Times New Roman" panose="02020603050405020304" pitchFamily="18" charset="0"/>
              </a:rPr>
              <a:t>Trevin˜o</a:t>
            </a:r>
            <a:r>
              <a:rPr lang="en-US" sz="4800" dirty="0">
                <a:latin typeface="Times New Roman" panose="02020603050405020304" pitchFamily="18" charset="0"/>
                <a:cs typeface="Times New Roman" panose="02020603050405020304" pitchFamily="18" charset="0"/>
              </a:rPr>
              <a:t> and Nelson 2011).</a:t>
            </a:r>
          </a:p>
          <a:p>
            <a:pPr>
              <a:lnSpc>
                <a:spcPct val="220000"/>
              </a:lnSpc>
            </a:pPr>
            <a:r>
              <a:rPr lang="en-US" sz="4800" dirty="0" smtClean="0">
                <a:latin typeface="Times New Roman" panose="02020603050405020304" pitchFamily="18" charset="0"/>
                <a:cs typeface="Times New Roman" panose="02020603050405020304" pitchFamily="18" charset="0"/>
              </a:rPr>
              <a:t>May </a:t>
            </a:r>
            <a:r>
              <a:rPr lang="en-US" sz="4800" dirty="0">
                <a:latin typeface="Times New Roman" panose="02020603050405020304" pitchFamily="18" charset="0"/>
                <a:cs typeface="Times New Roman" panose="02020603050405020304" pitchFamily="18" charset="0"/>
              </a:rPr>
              <a:t>et al. (2004) said that ethical leaders are more likely to provide opportunities to understand the impact that an employee has in his/her position and the organization overall, such as participation in decision making and work design. Such leaders encourage the full engagement of the self at work </a:t>
            </a:r>
            <a:r>
              <a:rPr lang="en-US" sz="4800" dirty="0" smtClean="0">
                <a:latin typeface="Times New Roman" panose="02020603050405020304" pitchFamily="18" charset="0"/>
                <a:cs typeface="Times New Roman" panose="02020603050405020304" pitchFamily="18" charset="0"/>
              </a:rPr>
              <a:t> (May et al. (2004) </a:t>
            </a:r>
            <a:endParaRPr lang="en-US" sz="4800" dirty="0">
              <a:latin typeface="Times New Roman" panose="02020603050405020304" pitchFamily="18" charset="0"/>
              <a:cs typeface="Times New Roman" panose="02020603050405020304" pitchFamily="18" charset="0"/>
            </a:endParaRPr>
          </a:p>
          <a:p>
            <a:pPr>
              <a:lnSpc>
                <a:spcPct val="220000"/>
              </a:lnSpc>
            </a:pPr>
            <a:r>
              <a:rPr lang="en-US" sz="4800" dirty="0">
                <a:latin typeface="Times New Roman" panose="02020603050405020304" pitchFamily="18" charset="0"/>
                <a:cs typeface="Times New Roman" panose="02020603050405020304" pitchFamily="18" charset="0"/>
              </a:rPr>
              <a:t>Freeman and Stewart (2006) describe an ethical leader as a person with “right values” and “strong character” that set examples for others and withstand temptations. Ethical leaders are stakeholders in organizations, striving to achieve the purpose, vision, and value of his realm without compromising self-interest. Ethical leaders embody the purpose, vision, and benefits of the organization and the constituents, within an understanding of ethical ideals. They connect the goals of the organization with that of the internal employees and external stakeholders (</a:t>
            </a:r>
            <a:r>
              <a:rPr lang="en-US" sz="4800" dirty="0" smtClean="0">
                <a:latin typeface="Times New Roman" panose="02020603050405020304" pitchFamily="18" charset="0"/>
                <a:cs typeface="Times New Roman" panose="02020603050405020304" pitchFamily="18" charset="0"/>
              </a:rPr>
              <a:t>Freeman</a:t>
            </a:r>
            <a:r>
              <a:rPr lang="en-US" sz="4800" dirty="0">
                <a:latin typeface="Times New Roman" panose="02020603050405020304" pitchFamily="18" charset="0"/>
                <a:cs typeface="Times New Roman" panose="02020603050405020304" pitchFamily="18" charset="0"/>
              </a:rPr>
              <a:t> </a:t>
            </a:r>
            <a:r>
              <a:rPr lang="en-US" sz="4800" dirty="0" smtClean="0">
                <a:latin typeface="Times New Roman" panose="02020603050405020304" pitchFamily="18" charset="0"/>
                <a:cs typeface="Times New Roman" panose="02020603050405020304" pitchFamily="18" charset="0"/>
              </a:rPr>
              <a:t>&amp; </a:t>
            </a:r>
            <a:r>
              <a:rPr lang="en-US" sz="4800" dirty="0">
                <a:latin typeface="Times New Roman" panose="02020603050405020304" pitchFamily="18" charset="0"/>
                <a:cs typeface="Times New Roman" panose="02020603050405020304" pitchFamily="18" charset="0"/>
              </a:rPr>
              <a:t>Stewart, </a:t>
            </a:r>
            <a:r>
              <a:rPr lang="en-US" sz="4800" dirty="0" smtClean="0">
                <a:latin typeface="Times New Roman" panose="02020603050405020304" pitchFamily="18" charset="0"/>
                <a:cs typeface="Times New Roman" panose="02020603050405020304" pitchFamily="18" charset="0"/>
              </a:rPr>
              <a:t>2006</a:t>
            </a:r>
            <a:r>
              <a:rPr lang="en-US" sz="4800" dirty="0">
                <a:latin typeface="Times New Roman" panose="02020603050405020304" pitchFamily="18" charset="0"/>
                <a:cs typeface="Times New Roman" panose="02020603050405020304" pitchFamily="18" charset="0"/>
              </a:rPr>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t>
            </a:r>
            <a:r>
              <a:rPr lang="en-US" dirty="0"/>
              <a:t>leaders serve as role models (better or worse) for ethical behavior.</a:t>
            </a:r>
          </a:p>
        </p:txBody>
      </p:sp>
      <p:sp>
        <p:nvSpPr>
          <p:cNvPr id="3" name="Content Placeholder 2"/>
          <p:cNvSpPr>
            <a:spLocks noGrp="1"/>
          </p:cNvSpPr>
          <p:nvPr>
            <p:ph idx="1"/>
          </p:nvPr>
        </p:nvSpPr>
        <p:spPr/>
        <p:txBody>
          <a:bodyPr>
            <a:normAutofit fontScale="77500" lnSpcReduction="20000"/>
          </a:bodyPr>
          <a:lstStyle/>
          <a:p>
            <a:r>
              <a:rPr lang="en-US" dirty="0"/>
              <a:t>Leaders who observe ethics in leading others are regarded as role models. </a:t>
            </a:r>
          </a:p>
          <a:p>
            <a:r>
              <a:rPr lang="en-US" dirty="0"/>
              <a:t>Trusted leaders develop and enforce ethical behaviors in the organizational culture</a:t>
            </a:r>
          </a:p>
          <a:p>
            <a:r>
              <a:rPr lang="en-US" dirty="0"/>
              <a:t>Ethical leaders will communicate the importance of ethical standards and hold the employees accountable to the ethical standards </a:t>
            </a:r>
            <a:r>
              <a:rPr lang="en-US" dirty="0" smtClean="0"/>
              <a:t>(</a:t>
            </a:r>
            <a:r>
              <a:rPr lang="en-US" dirty="0" err="1"/>
              <a:t>Mihelic</a:t>
            </a:r>
            <a:r>
              <a:rPr lang="en-US" dirty="0" smtClean="0"/>
              <a:t>, </a:t>
            </a:r>
            <a:r>
              <a:rPr lang="en-US" dirty="0" err="1" smtClean="0"/>
              <a:t>Lipicnik</a:t>
            </a:r>
            <a:r>
              <a:rPr lang="en-US" dirty="0" smtClean="0"/>
              <a:t> </a:t>
            </a:r>
            <a:r>
              <a:rPr lang="en-US" dirty="0"/>
              <a:t>&amp; </a:t>
            </a:r>
            <a:r>
              <a:rPr lang="en-US" dirty="0" err="1"/>
              <a:t>Tekavcic</a:t>
            </a:r>
            <a:r>
              <a:rPr lang="en-US" dirty="0"/>
              <a:t>, </a:t>
            </a:r>
            <a:r>
              <a:rPr lang="en-US" dirty="0" smtClean="0"/>
              <a:t>2010</a:t>
            </a:r>
            <a:r>
              <a:rPr lang="en-US" dirty="0"/>
              <a:t>). </a:t>
            </a:r>
          </a:p>
          <a:p>
            <a:r>
              <a:rPr lang="en-US" dirty="0"/>
              <a:t>Ethical leaders influence followers to complete tasks and behave ethically.</a:t>
            </a:r>
          </a:p>
          <a:p>
            <a:r>
              <a:rPr lang="en-US" dirty="0"/>
              <a:t>Effective leaders stimulate attitude change and influence processes and values and amplify self-empowerment and self-efficacy to the subordinates.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leaders serve as role models (better or worse) for ethical behavior</a:t>
            </a:r>
            <a:endParaRPr lang="en-US" dirty="0"/>
          </a:p>
        </p:txBody>
      </p:sp>
      <p:sp>
        <p:nvSpPr>
          <p:cNvPr id="3" name="Content Placeholder 2"/>
          <p:cNvSpPr>
            <a:spLocks noGrp="1"/>
          </p:cNvSpPr>
          <p:nvPr>
            <p:ph idx="1"/>
          </p:nvPr>
        </p:nvSpPr>
        <p:spPr/>
        <p:txBody>
          <a:bodyPr>
            <a:normAutofit fontScale="85000" lnSpcReduction="10000"/>
          </a:bodyPr>
          <a:lstStyle/>
          <a:p>
            <a:r>
              <a:rPr lang="en-US" dirty="0"/>
              <a:t>Unethical leaders are regarded as those leaders who are unfaithful, mediocre while performing their jobs and do not care for those they work with. </a:t>
            </a:r>
          </a:p>
          <a:p>
            <a:r>
              <a:rPr lang="en-US" dirty="0"/>
              <a:t>Unethical leadership does not lead to organization growth but instead contributes to negative vices and </a:t>
            </a:r>
            <a:r>
              <a:rPr lang="en-US" dirty="0" smtClean="0"/>
              <a:t>attributes (</a:t>
            </a:r>
            <a:r>
              <a:rPr lang="en-US" dirty="0" err="1" smtClean="0"/>
              <a:t>Mohiuddin</a:t>
            </a:r>
            <a:r>
              <a:rPr lang="en-US" dirty="0"/>
              <a:t> </a:t>
            </a:r>
            <a:r>
              <a:rPr lang="en-US" dirty="0" smtClean="0"/>
              <a:t>&amp; </a:t>
            </a:r>
            <a:r>
              <a:rPr lang="en-US" dirty="0" err="1"/>
              <a:t>Hossain</a:t>
            </a:r>
            <a:r>
              <a:rPr lang="en-US" dirty="0"/>
              <a:t>, </a:t>
            </a:r>
            <a:r>
              <a:rPr lang="en-US" dirty="0" smtClean="0"/>
              <a:t>2016).</a:t>
            </a:r>
            <a:endParaRPr lang="en-US" dirty="0"/>
          </a:p>
          <a:p>
            <a:r>
              <a:rPr lang="en-US" dirty="0"/>
              <a:t>Employee’s performance and productivity declines, organization culture are adversely affected, and employees trust and trustworthiness decline.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r>
              <a:rPr lang="en-US" sz="3100" dirty="0" smtClean="0"/>
              <a:t>The </a:t>
            </a:r>
            <a:r>
              <a:rPr lang="en-US" sz="3100" dirty="0"/>
              <a:t>impact the concept of trustworthiness has on the level of trust in organizational leadership.</a:t>
            </a:r>
            <a:r>
              <a:rPr lang="en-US" dirty="0"/>
              <a:t/>
            </a:r>
            <a:br>
              <a:rPr lang="en-US" dirty="0"/>
            </a:br>
            <a:endParaRPr lang="en-US" dirty="0"/>
          </a:p>
        </p:txBody>
      </p:sp>
      <p:sp>
        <p:nvSpPr>
          <p:cNvPr id="3" name="Content Placeholder 2"/>
          <p:cNvSpPr>
            <a:spLocks noGrp="1"/>
          </p:cNvSpPr>
          <p:nvPr>
            <p:ph idx="1"/>
          </p:nvPr>
        </p:nvSpPr>
        <p:spPr/>
        <p:txBody>
          <a:bodyPr>
            <a:normAutofit fontScale="55000" lnSpcReduction="20000"/>
          </a:bodyPr>
          <a:lstStyle/>
          <a:p>
            <a:r>
              <a:rPr lang="en-US" dirty="0"/>
              <a:t>Trustworthiness</a:t>
            </a:r>
          </a:p>
          <a:p>
            <a:r>
              <a:rPr lang="en-US" dirty="0"/>
              <a:t>Trustworthiness involves three variables which are moderated by risk. Leaders who possess trustworthiness demonstrate integrity, reliability, and stewardship.</a:t>
            </a:r>
          </a:p>
          <a:p>
            <a:r>
              <a:rPr lang="en-US" dirty="0"/>
              <a:t>Leaders with integrity have standards which then enable them to earn trust.</a:t>
            </a:r>
          </a:p>
          <a:p>
            <a:r>
              <a:rPr lang="en-US" dirty="0"/>
              <a:t>Reliable leaders are expected  and trusted to do the right thing consistently.</a:t>
            </a:r>
          </a:p>
          <a:p>
            <a:r>
              <a:rPr lang="en-US" dirty="0"/>
              <a:t>Trust has a significant influence on the organizational processes such as communication, sharing of information and teamwork</a:t>
            </a:r>
          </a:p>
          <a:p>
            <a:r>
              <a:rPr lang="en-US" dirty="0"/>
              <a:t>Trust affects productivity. </a:t>
            </a:r>
          </a:p>
          <a:p>
            <a:r>
              <a:rPr lang="en-US" dirty="0"/>
              <a:t>Employees who trust their leaders have high levels of commitment and productivity.</a:t>
            </a:r>
          </a:p>
          <a:p>
            <a:r>
              <a:rPr lang="en-US" dirty="0"/>
              <a:t>Employees also share knowledge and their ideas if they have trust in their leadership</a:t>
            </a:r>
          </a:p>
          <a:p>
            <a:r>
              <a:rPr lang="en-US" dirty="0"/>
              <a:t>Leaders can influence the atmosphere at the workplace by showing trustworthiness through integrity, competence, and predictability. </a:t>
            </a:r>
          </a:p>
          <a:p>
            <a:r>
              <a:rPr lang="en-US" dirty="0"/>
              <a:t>Trustworthiness will bring a trustful climate, promote enthusiasm, improve commitment levels and enhance communication.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Impact </a:t>
            </a:r>
            <a:r>
              <a:rPr lang="en-US" sz="3200" dirty="0"/>
              <a:t>that leadership behavior can have on individuals, organizations, and society.</a:t>
            </a:r>
          </a:p>
        </p:txBody>
      </p:sp>
      <p:sp>
        <p:nvSpPr>
          <p:cNvPr id="3" name="Content Placeholder 2"/>
          <p:cNvSpPr>
            <a:spLocks noGrp="1"/>
          </p:cNvSpPr>
          <p:nvPr>
            <p:ph idx="1"/>
          </p:nvPr>
        </p:nvSpPr>
        <p:spPr/>
        <p:txBody>
          <a:bodyPr>
            <a:normAutofit fontScale="77500" lnSpcReduction="20000"/>
          </a:bodyPr>
          <a:lstStyle/>
          <a:p>
            <a:pPr>
              <a:buNone/>
            </a:pPr>
            <a:r>
              <a:rPr lang="en-US" dirty="0" smtClean="0"/>
              <a:t>Impact on Individuals</a:t>
            </a:r>
          </a:p>
          <a:p>
            <a:r>
              <a:rPr lang="en-US" dirty="0"/>
              <a:t>Ethical leadership behavior will make individuals better people on the inside as well as increasing value to others. For example, Unethical acts such as fraud and gossip will weigh individuals down with paranoia and guilt; hence individuals become hostile and develop fearful attitudes both at work and at </a:t>
            </a:r>
            <a:r>
              <a:rPr lang="en-US" dirty="0" smtClean="0"/>
              <a:t>home (</a:t>
            </a:r>
            <a:r>
              <a:rPr lang="en-US" dirty="0" err="1" smtClean="0"/>
              <a:t>Reiley</a:t>
            </a:r>
            <a:r>
              <a:rPr lang="en-US" dirty="0"/>
              <a:t> </a:t>
            </a:r>
            <a:r>
              <a:rPr lang="en-US" dirty="0" smtClean="0"/>
              <a:t>&amp; </a:t>
            </a:r>
            <a:r>
              <a:rPr lang="en-US" dirty="0"/>
              <a:t>Jacobs, </a:t>
            </a:r>
            <a:r>
              <a:rPr lang="en-US" dirty="0" smtClean="0"/>
              <a:t>2016).</a:t>
            </a:r>
            <a:endParaRPr lang="en-US" dirty="0"/>
          </a:p>
          <a:p>
            <a:pPr>
              <a:buNone/>
            </a:pPr>
            <a:r>
              <a:rPr lang="en-US" dirty="0" smtClean="0"/>
              <a:t>Impact on society</a:t>
            </a:r>
          </a:p>
          <a:p>
            <a:r>
              <a:rPr lang="en-US" dirty="0"/>
              <a:t>Loss of confidence and trust</a:t>
            </a:r>
          </a:p>
          <a:p>
            <a:r>
              <a:rPr lang="en-US" dirty="0"/>
              <a:t>Unethical behaviors can lead to damage to the reputation of an organization. </a:t>
            </a:r>
          </a:p>
          <a:p>
            <a:r>
              <a:rPr lang="en-US" dirty="0"/>
              <a:t>The society hence loses their trust and confidence in the organization.</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Impact that leadership behavior can have on individuals, organizations, and society.</a:t>
            </a:r>
            <a:endParaRPr lang="en-US" sz="3200" dirty="0"/>
          </a:p>
        </p:txBody>
      </p:sp>
      <p:sp>
        <p:nvSpPr>
          <p:cNvPr id="3" name="Content Placeholder 2"/>
          <p:cNvSpPr>
            <a:spLocks noGrp="1"/>
          </p:cNvSpPr>
          <p:nvPr>
            <p:ph idx="1"/>
          </p:nvPr>
        </p:nvSpPr>
        <p:spPr/>
        <p:txBody>
          <a:bodyPr>
            <a:normAutofit fontScale="55000" lnSpcReduction="20000"/>
          </a:bodyPr>
          <a:lstStyle/>
          <a:p>
            <a:pPr>
              <a:buNone/>
            </a:pPr>
            <a:r>
              <a:rPr lang="en-US" dirty="0" smtClean="0"/>
              <a:t>Impact on Organizations</a:t>
            </a:r>
          </a:p>
          <a:p>
            <a:r>
              <a:rPr lang="en-US" dirty="0"/>
              <a:t>Communication</a:t>
            </a:r>
          </a:p>
          <a:p>
            <a:r>
              <a:rPr lang="en-US" dirty="0"/>
              <a:t>Ethical communication with employees and other managers shows respect and being respectful to communication needs. </a:t>
            </a:r>
          </a:p>
          <a:p>
            <a:r>
              <a:rPr lang="en-US" dirty="0"/>
              <a:t>Trust and confidence</a:t>
            </a:r>
          </a:p>
          <a:p>
            <a:r>
              <a:rPr lang="en-US" dirty="0"/>
              <a:t>Positive ethical behavior from the leaders can create a strong trust and confidence towards the company. </a:t>
            </a:r>
          </a:p>
          <a:p>
            <a:r>
              <a:rPr lang="en-US" dirty="0"/>
              <a:t>Trust will enable the employees to unleash their full potential and loyalty hence improving productivity which improves the overall performance of the organization.</a:t>
            </a:r>
          </a:p>
          <a:p>
            <a:r>
              <a:rPr lang="en-US" dirty="0"/>
              <a:t>Unethical behavior can land the whole organization in legal trouble and damage the organization's reputation in the marketplace.</a:t>
            </a:r>
          </a:p>
          <a:p>
            <a:r>
              <a:rPr lang="en-US" dirty="0"/>
              <a:t>Employee job satisfaction</a:t>
            </a:r>
          </a:p>
          <a:p>
            <a:r>
              <a:rPr lang="en-US" dirty="0"/>
              <a:t>Ethical behaviors will likely motivate employees to put in extra efforts towards achieving the best performance</a:t>
            </a:r>
          </a:p>
          <a:p>
            <a:r>
              <a:rPr lang="en-US" dirty="0"/>
              <a:t>Ethical leadership will create an atmosphere that allows the flourishing of ethical leadership hence promoting growth to the organization.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sz="3100" dirty="0" smtClean="0"/>
              <a:t/>
            </a:r>
            <a:br>
              <a:rPr lang="en-US" sz="3100" dirty="0" smtClean="0"/>
            </a:br>
            <a:r>
              <a:rPr lang="en-US" sz="3100" dirty="0"/>
              <a:t/>
            </a:r>
            <a:br>
              <a:rPr lang="en-US" sz="3100" dirty="0"/>
            </a:br>
            <a:r>
              <a:rPr lang="en-US" sz="2200" dirty="0" smtClean="0"/>
              <a:t>which </a:t>
            </a:r>
            <a:r>
              <a:rPr lang="en-US" sz="2200" dirty="0"/>
              <a:t>of the articles above convinced you of the benefits of ethical leadership, as well as the role of leaders. </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The article that convinced me of the benefits of ethical leadership and role of leaders is the article by Bonner et al. </a:t>
            </a:r>
            <a:r>
              <a:rPr lang="en-US" dirty="0" smtClean="0"/>
              <a:t>“My </a:t>
            </a:r>
            <a:r>
              <a:rPr lang="en-US" dirty="0"/>
              <a:t>Boss is Morally Disengaged: The Role of Ethical </a:t>
            </a:r>
            <a:r>
              <a:rPr lang="en-US" dirty="0" smtClean="0"/>
              <a:t>Leadership in </a:t>
            </a:r>
            <a:r>
              <a:rPr lang="en-US" dirty="0"/>
              <a:t>Explaining the Interactive Effect of Supervisor and </a:t>
            </a:r>
            <a:r>
              <a:rPr lang="en-US" dirty="0" smtClean="0"/>
              <a:t>Employee Moral </a:t>
            </a:r>
            <a:r>
              <a:rPr lang="en-US" dirty="0"/>
              <a:t>Disengagement on Employee </a:t>
            </a:r>
            <a:r>
              <a:rPr lang="en-US" dirty="0" smtClean="0"/>
              <a:t>Behaviors”</a:t>
            </a:r>
          </a:p>
          <a:p>
            <a:r>
              <a:rPr lang="en-US" dirty="0"/>
              <a:t>It provides numerous definitions of leadership and ethical leaders from the perspectives of various authors.</a:t>
            </a:r>
          </a:p>
          <a:p>
            <a:r>
              <a:rPr lang="en-US" dirty="0"/>
              <a:t> It provides in details the role of ethical leadership and the benefits to the employees and the organizations as a whole. </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correlations that exist between leadership, trustworthiness, and ethics</a:t>
            </a:r>
            <a:r>
              <a:rPr lang="en-US" dirty="0"/>
              <a:t>.</a:t>
            </a:r>
          </a:p>
        </p:txBody>
      </p:sp>
      <p:sp>
        <p:nvSpPr>
          <p:cNvPr id="3" name="Content Placeholder 2"/>
          <p:cNvSpPr>
            <a:spLocks noGrp="1"/>
          </p:cNvSpPr>
          <p:nvPr>
            <p:ph idx="1"/>
          </p:nvPr>
        </p:nvSpPr>
        <p:spPr/>
        <p:txBody>
          <a:bodyPr>
            <a:normAutofit fontScale="92500" lnSpcReduction="20000"/>
          </a:bodyPr>
          <a:lstStyle/>
          <a:p>
            <a:r>
              <a:rPr lang="en-US" dirty="0"/>
              <a:t>There is a firm correlation between leadership, trustworthiness, and ethics</a:t>
            </a:r>
            <a:endParaRPr lang="en-US" dirty="0" smtClean="0"/>
          </a:p>
          <a:p>
            <a:r>
              <a:rPr lang="en-US" dirty="0" smtClean="0"/>
              <a:t>Trust</a:t>
            </a:r>
            <a:r>
              <a:rPr lang="en-US" dirty="0"/>
              <a:t>, ethics, and leadership walk together and act in tandem.</a:t>
            </a:r>
          </a:p>
          <a:p>
            <a:r>
              <a:rPr lang="en-US" dirty="0"/>
              <a:t>Leaders who lead in trustworthy ways fulfill an essential part of ethical responsibility as leaders.</a:t>
            </a:r>
          </a:p>
          <a:p>
            <a:r>
              <a:rPr lang="en-US" dirty="0"/>
              <a:t>Leaders must have and demonstrate trustworthiness and ethical behaviors to enable them to perform effectively towards maximizing social responsibility and effective global business </a:t>
            </a:r>
            <a:r>
              <a:rPr lang="en-US" dirty="0" smtClean="0"/>
              <a:t>environment (</a:t>
            </a:r>
            <a:r>
              <a:rPr lang="en-US" dirty="0" err="1" smtClean="0"/>
              <a:t>Savolainen</a:t>
            </a:r>
            <a:r>
              <a:rPr lang="en-US" dirty="0" smtClean="0"/>
              <a:t> </a:t>
            </a:r>
            <a:r>
              <a:rPr lang="en-US" dirty="0"/>
              <a:t>&amp; </a:t>
            </a:r>
            <a:r>
              <a:rPr lang="en-US" dirty="0" err="1"/>
              <a:t>Häkkinen</a:t>
            </a:r>
            <a:r>
              <a:rPr lang="en-US" dirty="0"/>
              <a:t>, </a:t>
            </a:r>
            <a:r>
              <a:rPr lang="en-US" dirty="0" smtClean="0"/>
              <a:t>2011). </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correlations that exist between leadership, trustworthiness, and ethics</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a:t>Ethical behavior and leadership help build </a:t>
            </a:r>
            <a:r>
              <a:rPr lang="en-US" dirty="0" smtClean="0"/>
              <a:t>trust</a:t>
            </a:r>
          </a:p>
          <a:p>
            <a:r>
              <a:rPr lang="en-US" dirty="0"/>
              <a:t>Trustworthiness encourages better </a:t>
            </a:r>
            <a:r>
              <a:rPr lang="en-US" dirty="0" smtClean="0"/>
              <a:t>ethics</a:t>
            </a:r>
          </a:p>
          <a:p>
            <a:r>
              <a:rPr lang="en-US" dirty="0"/>
              <a:t>When trustworthiness is lacking, individuals are likely to fail to uphold the ethics of organization and leadership will profoundly fail. </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fontScale="47500" lnSpcReduction="20000"/>
          </a:bodyPr>
          <a:lstStyle/>
          <a:p>
            <a:pPr>
              <a:lnSpc>
                <a:spcPct val="170000"/>
              </a:lnSpc>
            </a:pPr>
            <a:r>
              <a:rPr lang="en-US" dirty="0" err="1"/>
              <a:t>Bandura</a:t>
            </a:r>
            <a:r>
              <a:rPr lang="en-US" dirty="0"/>
              <a:t>, A. (1999). Moral disengagement in the perpetration of inhumanities. </a:t>
            </a:r>
            <a:r>
              <a:rPr lang="en-US" i="1" dirty="0"/>
              <a:t>Personality and social psychology review</a:t>
            </a:r>
            <a:r>
              <a:rPr lang="en-US" dirty="0"/>
              <a:t>, </a:t>
            </a:r>
            <a:r>
              <a:rPr lang="en-US" i="1" dirty="0"/>
              <a:t>3</a:t>
            </a:r>
            <a:r>
              <a:rPr lang="en-US" dirty="0"/>
              <a:t>(3), 193-209</a:t>
            </a:r>
            <a:r>
              <a:rPr lang="en-US" dirty="0" smtClean="0"/>
              <a:t>.</a:t>
            </a:r>
          </a:p>
          <a:p>
            <a:pPr>
              <a:lnSpc>
                <a:spcPct val="170000"/>
              </a:lnSpc>
            </a:pPr>
            <a:r>
              <a:rPr lang="en-US" dirty="0" smtClean="0"/>
              <a:t>Bonner</a:t>
            </a:r>
            <a:r>
              <a:rPr lang="en-US" dirty="0"/>
              <a:t>, J. M., </a:t>
            </a:r>
            <a:r>
              <a:rPr lang="en-US" dirty="0" err="1"/>
              <a:t>Greenbaum</a:t>
            </a:r>
            <a:r>
              <a:rPr lang="en-US" dirty="0"/>
              <a:t>, R. L., &amp; Mayer, D. M. (2016). My boss is morally disengaged: The role of ethical leadership in explaining the interactive effect of supervisor and employee moral disengagement on employee behaviors. Journal of Business Ethics, 137(4), 731-742</a:t>
            </a:r>
            <a:r>
              <a:rPr lang="en-US" dirty="0" smtClean="0"/>
              <a:t>.</a:t>
            </a:r>
            <a:endParaRPr lang="en-US" dirty="0"/>
          </a:p>
          <a:p>
            <a:pPr>
              <a:lnSpc>
                <a:spcPct val="170000"/>
              </a:lnSpc>
            </a:pPr>
            <a:r>
              <a:rPr lang="en-US" dirty="0"/>
              <a:t>Brown, M. E., </a:t>
            </a:r>
            <a:r>
              <a:rPr lang="en-US" dirty="0" err="1"/>
              <a:t>Treviño</a:t>
            </a:r>
            <a:r>
              <a:rPr lang="en-US" dirty="0"/>
              <a:t>, L. K., &amp; Harrison, D. A. (2005). Ethical leadership: A social learning perspective for construct development and testing. Organizational behavior and human decision processes, 97(2), 117-134</a:t>
            </a:r>
            <a:r>
              <a:rPr lang="en-US" dirty="0" smtClean="0"/>
              <a:t>.</a:t>
            </a:r>
          </a:p>
          <a:p>
            <a:pPr>
              <a:lnSpc>
                <a:spcPct val="170000"/>
              </a:lnSpc>
            </a:pPr>
            <a:r>
              <a:rPr lang="en-US" dirty="0" smtClean="0"/>
              <a:t> </a:t>
            </a:r>
            <a:r>
              <a:rPr lang="en-US" dirty="0"/>
              <a:t>Freeman, R. E., &amp; Stewart, L. (2006). Developing ethical leadership. Bridge </a:t>
            </a:r>
            <a:r>
              <a:rPr lang="en-US" dirty="0" err="1" smtClean="0"/>
              <a:t>Paperso</a:t>
            </a:r>
            <a:endParaRPr lang="en-US" dirty="0"/>
          </a:p>
          <a:p>
            <a:pPr>
              <a:lnSpc>
                <a:spcPct val="170000"/>
              </a:lnSpc>
            </a:pPr>
            <a:r>
              <a:rPr lang="en-US" dirty="0" err="1"/>
              <a:t>Gini</a:t>
            </a:r>
            <a:r>
              <a:rPr lang="en-US" dirty="0"/>
              <a:t>, A. (1997). Moral leadership and business ethics. Journal of Leadership Studies, 4(4), 64-81.</a:t>
            </a:r>
          </a:p>
          <a:p>
            <a:pPr>
              <a:lnSpc>
                <a:spcPct val="170000"/>
              </a:lnSpc>
            </a:pPr>
            <a:r>
              <a:rPr lang="en-US" dirty="0" err="1"/>
              <a:t>Mihelic</a:t>
            </a:r>
            <a:r>
              <a:rPr lang="en-US" dirty="0"/>
              <a:t>, K. K., </a:t>
            </a:r>
            <a:r>
              <a:rPr lang="en-US" dirty="0" err="1"/>
              <a:t>Lipicnik</a:t>
            </a:r>
            <a:r>
              <a:rPr lang="en-US" dirty="0"/>
              <a:t>, B., &amp; </a:t>
            </a:r>
            <a:r>
              <a:rPr lang="en-US" dirty="0" err="1"/>
              <a:t>Tekavcic</a:t>
            </a:r>
            <a:r>
              <a:rPr lang="en-US" dirty="0"/>
              <a:t>, M. (2010). Ethical leadership. International Journal of Management &amp; Information Systems (Online), 14(5).</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pPr>
              <a:lnSpc>
                <a:spcPct val="170000"/>
              </a:lnSpc>
            </a:pPr>
            <a:r>
              <a:rPr lang="en-US" dirty="0" err="1" smtClean="0"/>
              <a:t>Mohiuddin</a:t>
            </a:r>
            <a:r>
              <a:rPr lang="en-US" dirty="0" smtClean="0"/>
              <a:t>, M. G., &amp; </a:t>
            </a:r>
            <a:r>
              <a:rPr lang="en-US" dirty="0" err="1" smtClean="0"/>
              <a:t>Hossain</a:t>
            </a:r>
            <a:r>
              <a:rPr lang="en-US" dirty="0" smtClean="0"/>
              <a:t>, M. (2016). Ethical Leadership: Its Issues and Impacts in Organization. International Journal of Islamic Management and Business, 2(2).</a:t>
            </a:r>
          </a:p>
          <a:p>
            <a:pPr>
              <a:lnSpc>
                <a:spcPct val="170000"/>
              </a:lnSpc>
            </a:pPr>
            <a:r>
              <a:rPr lang="en-US" dirty="0" err="1" smtClean="0"/>
              <a:t>Reiley</a:t>
            </a:r>
            <a:r>
              <a:rPr lang="en-US" dirty="0" smtClean="0"/>
              <a:t>, P. J., &amp; Jacobs, R. R. (2016). Ethics matter: Moderating leaders’ power use and followers’ citizenship behaviors. Journal of Business Ethics, 134(1), 69-81.</a:t>
            </a:r>
          </a:p>
          <a:p>
            <a:pPr>
              <a:lnSpc>
                <a:spcPct val="170000"/>
              </a:lnSpc>
              <a:buNone/>
            </a:pPr>
            <a:r>
              <a:rPr lang="en-US" dirty="0" smtClean="0"/>
              <a:t> </a:t>
            </a:r>
          </a:p>
          <a:p>
            <a:pPr>
              <a:lnSpc>
                <a:spcPct val="170000"/>
              </a:lnSpc>
            </a:pPr>
            <a:r>
              <a:rPr lang="en-US" dirty="0" err="1" smtClean="0"/>
              <a:t>Savolainen</a:t>
            </a:r>
            <a:r>
              <a:rPr lang="en-US" dirty="0" smtClean="0"/>
              <a:t>, T., &amp; </a:t>
            </a:r>
            <a:r>
              <a:rPr lang="en-US" dirty="0" err="1" smtClean="0"/>
              <a:t>Häkkinen</a:t>
            </a:r>
            <a:r>
              <a:rPr lang="en-US" dirty="0" smtClean="0"/>
              <a:t>, S. (2011). Trusted to lead: Trustworthiness and its impact on leadership. Open Source Business Resource, (March 2011).</a:t>
            </a:r>
          </a:p>
          <a:p>
            <a:pPr>
              <a:lnSpc>
                <a:spcPct val="170000"/>
              </a:lnSpc>
              <a:buNone/>
            </a:pPr>
            <a:endParaRPr lang="en-US" dirty="0" smtClean="0"/>
          </a:p>
          <a:p>
            <a:pPr>
              <a:lnSpc>
                <a:spcPct val="170000"/>
              </a:lnSpc>
            </a:pPr>
            <a:r>
              <a:rPr lang="en-US" dirty="0" err="1" smtClean="0"/>
              <a:t>Xu</a:t>
            </a:r>
            <a:r>
              <a:rPr lang="en-US" dirty="0" smtClean="0"/>
              <a:t>, A. J., </a:t>
            </a:r>
            <a:r>
              <a:rPr lang="en-US" dirty="0" err="1" smtClean="0"/>
              <a:t>Loi</a:t>
            </a:r>
            <a:r>
              <a:rPr lang="en-US" dirty="0" smtClean="0"/>
              <a:t>, R., &amp; Ngo, H. Y. (2016). Ethical leadership behavior and employee justice perceptions: The mediating role of trust in organization. Journal of Business Ethics, 134(3), 493-504.</a:t>
            </a:r>
          </a:p>
          <a:p>
            <a:pPr>
              <a:lnSpc>
                <a:spcPct val="170000"/>
              </a:lnSpc>
            </a:pP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End</a:t>
            </a:r>
            <a:endParaRPr lang="en-US" dirty="0"/>
          </a:p>
        </p:txBody>
      </p:sp>
      <p:sp>
        <p:nvSpPr>
          <p:cNvPr id="3" name="Subtitle 2"/>
          <p:cNvSpPr>
            <a:spLocks noGrp="1"/>
          </p:cNvSpPr>
          <p:nvPr>
            <p:ph type="subTitle" idx="1"/>
          </p:nvPr>
        </p:nvSpPr>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1865</Words>
  <Application>Microsoft Office PowerPoint</Application>
  <PresentationFormat>On-screen Show (4:3)</PresentationFormat>
  <Paragraphs>108</Paragraphs>
  <Slides>15</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 Theme</vt:lpstr>
      <vt:lpstr>Name </vt:lpstr>
      <vt:lpstr>Introduction </vt:lpstr>
      <vt:lpstr>Definition of Leadership </vt:lpstr>
      <vt:lpstr>Definition of Leadership cont’d</vt:lpstr>
      <vt:lpstr>How leaders serve as role models (better or worse) for ethical behavior.</vt:lpstr>
      <vt:lpstr>How leaders serve as role models (better or worse) for ethical behavior</vt:lpstr>
      <vt:lpstr> The impact the concept of trustworthiness has on the level of trust in organizational leadership. </vt:lpstr>
      <vt:lpstr>Impact that leadership behavior can have on individuals, organizations, and society.</vt:lpstr>
      <vt:lpstr>Impact that leadership behavior can have on individuals, organizations, and society.</vt:lpstr>
      <vt:lpstr>  which of the articles above convinced you of the benefits of ethical leadership, as well as the role of leaders.  </vt:lpstr>
      <vt:lpstr>correlations that exist between leadership, trustworthiness, and ethics.</vt:lpstr>
      <vt:lpstr>correlations that exist between leadership, trustworthiness, and ethics.</vt:lpstr>
      <vt:lpstr>References </vt:lpstr>
      <vt:lpstr>References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dc:title>
  <dc:creator>PRISCA</dc:creator>
  <cp:lastModifiedBy>BIGGY</cp:lastModifiedBy>
  <cp:revision>23</cp:revision>
  <dcterms:created xsi:type="dcterms:W3CDTF">2019-03-22T13:46:41Z</dcterms:created>
  <dcterms:modified xsi:type="dcterms:W3CDTF">2019-03-23T01:50:13Z</dcterms:modified>
</cp:coreProperties>
</file>